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60" r:id="rId5"/>
    <p:sldId id="258" r:id="rId6"/>
    <p:sldId id="261" r:id="rId7"/>
    <p:sldId id="262" r:id="rId8"/>
    <p:sldId id="263" r:id="rId9"/>
    <p:sldId id="271" r:id="rId10"/>
    <p:sldId id="266" r:id="rId11"/>
    <p:sldId id="267" r:id="rId12"/>
    <p:sldId id="259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70" autoAdjust="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808A-75E4-4977-B8C0-D0579556FE8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53B0-9150-4E88-9CCB-B9A7969BE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uzeja_nakt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050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dirty="0"/>
              <a:t>Pilsētas muzeja sadarbības perspektīvas ar bibliotēkām lokālās vēstures </a:t>
            </a:r>
            <a:r>
              <a:rPr lang="lv-LV" sz="2800" b="1" dirty="0" smtClean="0"/>
              <a:t>izzināšanā</a:t>
            </a:r>
          </a:p>
          <a:p>
            <a:pPr algn="ctr"/>
            <a:endParaRPr lang="lv-LV" sz="2800" b="1" dirty="0" smtClean="0">
              <a:solidFill>
                <a:srgbClr val="FF0000"/>
              </a:solidFill>
            </a:endParaRPr>
          </a:p>
          <a:p>
            <a:pPr algn="ctr"/>
            <a:endParaRPr lang="lv-LV" sz="2800" b="1" dirty="0" smtClean="0">
              <a:solidFill>
                <a:srgbClr val="FF0000"/>
              </a:solidFill>
            </a:endParaRPr>
          </a:p>
          <a:p>
            <a:endParaRPr lang="lv-LV" sz="2800" b="1" dirty="0" smtClean="0">
              <a:solidFill>
                <a:srgbClr val="FF0000"/>
              </a:solidFill>
            </a:endParaRPr>
          </a:p>
          <a:p>
            <a:endParaRPr lang="lv-LV" sz="2800" i="1" dirty="0" smtClean="0"/>
          </a:p>
          <a:p>
            <a:endParaRPr lang="lv-LV" sz="2800" i="1" dirty="0"/>
          </a:p>
          <a:p>
            <a:endParaRPr lang="lv-LV" sz="2800" i="1" dirty="0" smtClean="0"/>
          </a:p>
          <a:p>
            <a:r>
              <a:rPr lang="lv-LV" sz="2800" i="1" dirty="0" err="1" smtClean="0"/>
              <a:t>Mg.hist</a:t>
            </a:r>
            <a:r>
              <a:rPr lang="lv-LV" sz="2800" i="1" dirty="0" smtClean="0"/>
              <a:t>. Alberts Rokpelnis</a:t>
            </a:r>
          </a:p>
          <a:p>
            <a:r>
              <a:rPr lang="lv-LV" sz="2800" i="1" dirty="0" smtClean="0"/>
              <a:t>Valmieras muzeja pētnieks</a:t>
            </a:r>
            <a:endParaRPr lang="en-US" sz="2800" i="1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676390"/>
            <a:ext cx="2971800" cy="2181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4269" y="2819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V</a:t>
            </a:r>
            <a:r>
              <a:rPr lang="lv-LV" b="1" dirty="0" smtClean="0"/>
              <a:t>almieras </a:t>
            </a:r>
            <a:r>
              <a:rPr lang="lv-LV" b="1" dirty="0" smtClean="0"/>
              <a:t>muzeja </a:t>
            </a:r>
            <a:r>
              <a:rPr lang="lv-LV" b="1" dirty="0" smtClean="0"/>
              <a:t>piemērs</a:t>
            </a:r>
            <a:endParaRPr lang="lv-LV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8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lv-LV" sz="2000" b="1" dirty="0" smtClean="0"/>
              <a:t>Atšķirības  Valmieras muzeja un  Valmieras integrētās bibliotēkas darbībā: </a:t>
            </a:r>
          </a:p>
          <a:p>
            <a:pPr marL="342900" indent="-342900">
              <a:buAutoNum type="arabicPeriod"/>
            </a:pPr>
            <a:endParaRPr lang="lv-LV" sz="2000" dirty="0"/>
          </a:p>
          <a:p>
            <a:pPr marL="342900" indent="-342900">
              <a:buAutoNum type="arabicParenR"/>
            </a:pPr>
            <a:r>
              <a:rPr lang="lv-LV" sz="2000" dirty="0" smtClean="0"/>
              <a:t>Valmieras integrētā bibliotēka ir akreditēta reģiona bibliotēka, kas pārrauga 6 novadus, bet Valmieras muzejs ir pilsētas muzejs, kam pilsēta nepiešķir finansējumu pētīt citu (bijušā rajona) novadu vēsturi. </a:t>
            </a:r>
          </a:p>
          <a:p>
            <a:pPr marL="342900" indent="-342900">
              <a:buAutoNum type="arabicParenR"/>
            </a:pPr>
            <a:endParaRPr lang="lv-LV" sz="2000" dirty="0" smtClean="0"/>
          </a:p>
          <a:p>
            <a:pPr marL="342900" indent="-342900">
              <a:buAutoNum type="arabicParenR"/>
            </a:pPr>
            <a:r>
              <a:rPr lang="lv-LV" sz="2000" dirty="0" smtClean="0"/>
              <a:t>Valmieras integrētā bibliotēka fiksē, bet nepēta “novada” vēsturi. Bibliotēka komplektē un strādā tikai ar iespiesto materiālu. Nekomplektē fotogrāfijas un rokrakstus, ko dara muzejs.</a:t>
            </a:r>
          </a:p>
          <a:p>
            <a:pPr marL="342900" indent="-342900">
              <a:buAutoNum type="arabicParenR"/>
            </a:pPr>
            <a:endParaRPr lang="lv-LV" sz="2000" dirty="0" smtClean="0"/>
          </a:p>
          <a:p>
            <a:pPr marL="342900" indent="-342900">
              <a:buAutoNum type="arabicParenR"/>
            </a:pPr>
            <a:r>
              <a:rPr lang="lv-LV" sz="2000" dirty="0" smtClean="0"/>
              <a:t>Muzeja pamatprincipi balstās uz trim  vaļiem – krājums, pētniecība, komunikācija.  Muzejam ir skaidri definēts pētniecības objekts (virziens, tēma), sava krājuma veidošana un krājuma pētīšana. Par atskaites mērvienībām var uzskatīt izstādes, konferences, publikācijas, izdevumus. </a:t>
            </a:r>
          </a:p>
          <a:p>
            <a:pPr marL="342900" indent="-342900">
              <a:buAutoNum type="arabicParenR"/>
            </a:pPr>
            <a:endParaRPr lang="lv-LV" sz="2000" dirty="0" smtClean="0"/>
          </a:p>
          <a:p>
            <a:pPr marL="342900" indent="-342900">
              <a:buAutoNum type="arabicParenR"/>
            </a:pPr>
            <a:r>
              <a:rPr lang="lv-LV" sz="2000" dirty="0" smtClean="0"/>
              <a:t>Bibliotēkas katalogs ir pieejams internetā vai bibliotēkā; Muzeja kartotēka pieejama tikai muzejā. (Daļa krājuma aprakstu ievietota nacionālā krājuma kopkatalogā, bez plašākiem priekšmetu aprakstiem)</a:t>
            </a:r>
            <a:endParaRPr lang="lv-LV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33400"/>
            <a:ext cx="716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 smtClean="0"/>
              <a:t>Kopīgās iezīmes:</a:t>
            </a:r>
          </a:p>
          <a:p>
            <a:endParaRPr lang="lv-LV" sz="2000" dirty="0" smtClean="0"/>
          </a:p>
          <a:p>
            <a:pPr marL="342900" indent="-342900">
              <a:buAutoNum type="arabicParenR"/>
            </a:pPr>
            <a:r>
              <a:rPr lang="lv-LV" sz="2000" dirty="0" smtClean="0"/>
              <a:t> Gan muzejs, gan bibliotēka ir pašvaldības budžeta iestādes.</a:t>
            </a:r>
          </a:p>
          <a:p>
            <a:pPr marL="342900" indent="-342900">
              <a:buAutoNum type="arabicParenR"/>
            </a:pPr>
            <a:endParaRPr lang="lv-LV" sz="2000" dirty="0" smtClean="0"/>
          </a:p>
          <a:p>
            <a:pPr marL="342900" indent="-342900">
              <a:buAutoNum type="arabicParenR"/>
            </a:pPr>
            <a:r>
              <a:rPr lang="lv-LV" sz="2000" dirty="0" smtClean="0"/>
              <a:t>Gan bibliotēkas novadpētniecības materiāli, gan Valmieras muzeja krājuma lasītava  ir vietas, kur pētīt novada pagātni.</a:t>
            </a:r>
          </a:p>
          <a:p>
            <a:pPr marL="342900" indent="-342900">
              <a:buAutoNum type="arabicParenR"/>
            </a:pPr>
            <a:endParaRPr lang="lv-LV" sz="2000" dirty="0" smtClean="0"/>
          </a:p>
          <a:p>
            <a:pPr marL="342900" indent="-342900">
              <a:buAutoNum type="arabicParenR"/>
            </a:pPr>
            <a:r>
              <a:rPr lang="lv-LV" sz="2000" dirty="0" smtClean="0"/>
              <a:t>“Pētnieki” (skolēni, studenti) neprot/negrib pētīt, bet sagaida “gatavu produktu”  gan no bibliotekāra, gan no muzeja darbinieka. </a:t>
            </a:r>
          </a:p>
          <a:p>
            <a:pPr marL="342900" indent="-342900">
              <a:buAutoNum type="arabicParenR"/>
            </a:pPr>
            <a:r>
              <a:rPr lang="lv-LV" sz="2000" dirty="0" smtClean="0"/>
              <a:t>Bibliotēka nepēta, un muzejam pietrūkst kapacitātes, lai izpētītu “visu”;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3434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Bibliotēkas intereses:</a:t>
            </a:r>
          </a:p>
          <a:p>
            <a:pPr>
              <a:buFont typeface="Arial" pitchFamily="34" charset="0"/>
              <a:buChar char="•"/>
            </a:pPr>
            <a:r>
              <a:rPr lang="lv-LV" sz="2000" dirty="0" smtClean="0"/>
              <a:t> muzeja kartotēkas ērtāka pieejamība bibliotēkas apmeklētājam;</a:t>
            </a:r>
          </a:p>
          <a:p>
            <a:endParaRPr lang="lv-LV" sz="2000" dirty="0" smtClean="0"/>
          </a:p>
          <a:p>
            <a:r>
              <a:rPr lang="lv-LV" sz="2000" b="1" dirty="0" smtClean="0"/>
              <a:t>Muzeja intereses:</a:t>
            </a:r>
          </a:p>
          <a:p>
            <a:pPr>
              <a:buFont typeface="Arial" pitchFamily="34" charset="0"/>
              <a:buChar char="•"/>
            </a:pPr>
            <a:r>
              <a:rPr lang="lv-LV" sz="2000" dirty="0" smtClean="0"/>
              <a:t> kartotēkas digitalizēšana, pieejamība plašākai sabiedrībai;  </a:t>
            </a:r>
          </a:p>
          <a:p>
            <a:pPr>
              <a:buFont typeface="Arial" pitchFamily="34" charset="0"/>
              <a:buChar char="•"/>
            </a:pPr>
            <a:r>
              <a:rPr lang="lv-LV" sz="2000" dirty="0" smtClean="0"/>
              <a:t>muzeja krājumam nav jābūt pilnīgi digitalizētam un brīvi apskatāmam, bet jābūt iespējai uzzināt, kas muzejā ir atrodams;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smtClean="0"/>
              <a:t>Sadarbības perspektīvas Valmierā:</a:t>
            </a:r>
          </a:p>
          <a:p>
            <a:endParaRPr lang="lv-LV" sz="2000" dirty="0"/>
          </a:p>
          <a:p>
            <a:r>
              <a:rPr lang="lv-LV" sz="2000" dirty="0" smtClean="0"/>
              <a:t> Veicināt izpratni sabiedrībā par otras iestādes darbības virzieniem, rīkot kopīgus pasākumus, informēt vienam otru.  </a:t>
            </a:r>
          </a:p>
          <a:p>
            <a:endParaRPr lang="lv-LV" sz="2000" dirty="0"/>
          </a:p>
          <a:p>
            <a:r>
              <a:rPr lang="lv-LV" sz="2000" dirty="0" smtClean="0"/>
              <a:t> </a:t>
            </a:r>
            <a:r>
              <a:rPr lang="lv-LV" sz="2000" b="1" dirty="0" smtClean="0"/>
              <a:t>Kopīgās ieceres un turpmāk veicamie darbi:</a:t>
            </a:r>
          </a:p>
          <a:p>
            <a:r>
              <a:rPr lang="lv-LV" sz="2000" dirty="0" smtClean="0"/>
              <a:t> </a:t>
            </a:r>
          </a:p>
          <a:p>
            <a:r>
              <a:rPr lang="lv-LV" sz="2000" dirty="0" smtClean="0"/>
              <a:t>1) Kopīga ar Valmieru saistītu personu datubāzes veidošana. ( VIB veido rakstnieku datubāzi, bet tiek plānots to paplašināt un apvienot ar muzeja kartotēku par māksliniekiem, zinātniekiem, sabiedriskiem darbiniekiem u.c.)</a:t>
            </a:r>
          </a:p>
          <a:p>
            <a:endParaRPr lang="lv-LV" sz="2000" dirty="0" smtClean="0"/>
          </a:p>
          <a:p>
            <a:r>
              <a:rPr lang="lv-LV" sz="2000" dirty="0" smtClean="0"/>
              <a:t>2) Novada notikumu datubāze (hronika)</a:t>
            </a:r>
          </a:p>
          <a:p>
            <a:endParaRPr lang="lv-LV" sz="2000" dirty="0" smtClean="0"/>
          </a:p>
          <a:p>
            <a:pPr marL="342900" indent="-342900"/>
            <a:r>
              <a:rPr lang="lv-LV" sz="2000" dirty="0" smtClean="0"/>
              <a:t>3) Trīspusēja sadarbība sabiedrības izglītošanā. (Apvienot muzeja, bibliotēkas un Valmieras zonālā arhīva resursus, lai radītu kopīgu apmeklētāju izglītošanas programmu, kurā tiek mācīts/skaidrots novadpētniecības (pētniecības) darbs.</a:t>
            </a:r>
          </a:p>
          <a:p>
            <a:pPr marL="342900" indent="-342900"/>
            <a:r>
              <a:rPr lang="lv-LV" sz="20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1295400"/>
            <a:ext cx="7391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lv-LV" sz="2000" b="1" dirty="0" smtClean="0"/>
              <a:t>Ieguvums perspektīvā</a:t>
            </a:r>
            <a:r>
              <a:rPr lang="lv-LV" sz="2000" dirty="0" smtClean="0"/>
              <a:t> - gan informācijas pratība, ko piedāvā bibliotēka, gan praktiskas zināšanas, kā pētīt ar tradicionālām pētniecības metodēm, ko piedāvā muzejs.  </a:t>
            </a:r>
          </a:p>
          <a:p>
            <a:pPr marL="342900" indent="-342900"/>
            <a:endParaRPr lang="lv-LV" sz="2000" dirty="0" smtClean="0"/>
          </a:p>
          <a:p>
            <a:pPr marL="342900" indent="-342900"/>
            <a:r>
              <a:rPr lang="lv-LV" sz="2000" dirty="0" smtClean="0"/>
              <a:t>Tiešie ieguvumi :  </a:t>
            </a:r>
          </a:p>
          <a:p>
            <a:pPr marL="342900" indent="-342900"/>
            <a:r>
              <a:rPr lang="lv-LV" sz="2000" dirty="0" smtClean="0"/>
              <a:t>1. gan muzejniekiem, gan bibliotekāriem vairāk laika darbam;</a:t>
            </a:r>
          </a:p>
          <a:p>
            <a:pPr marL="342900" indent="-342900"/>
            <a:r>
              <a:rPr lang="lv-LV" sz="2000" dirty="0" smtClean="0"/>
              <a:t>2. Zinoši jaunie pētnieki, kas dod pienesumu novadpētniecībā.    </a:t>
            </a:r>
          </a:p>
          <a:p>
            <a:pPr marL="342900" indent="-342900">
              <a:buAutoNum type="arabicParenR"/>
            </a:pPr>
            <a:endParaRPr lang="lv-LV" sz="2000" dirty="0" smtClean="0"/>
          </a:p>
          <a:p>
            <a:pPr marL="342900" indent="-342900"/>
            <a:r>
              <a:rPr lang="lv-LV" sz="2000" b="1" dirty="0" smtClean="0"/>
              <a:t>Noslēdzoša </a:t>
            </a:r>
            <a:r>
              <a:rPr lang="lv-LV" sz="2000" b="1" dirty="0" smtClean="0"/>
              <a:t>atziņa</a:t>
            </a:r>
            <a:r>
              <a:rPr lang="lv-LV" sz="2000" dirty="0" smtClean="0"/>
              <a:t>: </a:t>
            </a:r>
          </a:p>
          <a:p>
            <a:pPr marL="342900" indent="-342900" algn="ctr"/>
            <a:r>
              <a:rPr lang="lv-LV" sz="2000" dirty="0" smtClean="0"/>
              <a:t>nedarīt vienu un to pašu darbu divas reizes, bet sadarboties kopīgas vīzijas ietvaros. (kopīga datubāze, kopīgi izglītota sabiedrība)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2743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Paldies par uzmanību! </a:t>
            </a:r>
            <a:r>
              <a:rPr lang="lv-LV" sz="2400" dirty="0" smtClean="0">
                <a:sym typeface="Wingdings" pitchFamily="2" charset="2"/>
              </a:rPr>
              <a:t> </a:t>
            </a:r>
            <a:endParaRPr lang="en-US" sz="24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562600"/>
            <a:ext cx="1419412" cy="1041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590413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Nolasīts 02.10.2014. konferencē «Novadpētniecības jaunās dimensijas atmiņas institūciju sadarbībā»</a:t>
            </a:r>
            <a:endParaRPr lang="en-US" dirty="0"/>
          </a:p>
          <a:p>
            <a:pPr algn="ctr"/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6096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 smtClean="0"/>
              <a:t>Valmieras muzejs:</a:t>
            </a:r>
          </a:p>
          <a:p>
            <a:endParaRPr lang="lv-LV" sz="2000" dirty="0" smtClean="0"/>
          </a:p>
          <a:p>
            <a:pPr>
              <a:buFont typeface="Arial" pitchFamily="34" charset="0"/>
              <a:buChar char="•"/>
            </a:pPr>
            <a:r>
              <a:rPr lang="lv-LV" sz="2000" dirty="0" smtClean="0"/>
              <a:t>Darbojas kopš 1959. gada;</a:t>
            </a:r>
          </a:p>
          <a:p>
            <a:pPr>
              <a:buFont typeface="Arial" pitchFamily="34" charset="0"/>
              <a:buChar char="•"/>
            </a:pPr>
            <a:r>
              <a:rPr lang="lv-LV" sz="2000" dirty="0" smtClean="0"/>
              <a:t>Muzeja komplekss iekārtots 8 ēkās. Teritorija iekļauj Livonijas ordeņa pils drupas, vairākas 18. – 20. gs ēkas, kā arī 2005. gadā pārbūvētu izstāžu zāli.</a:t>
            </a:r>
          </a:p>
          <a:p>
            <a:pPr>
              <a:buFont typeface="Arial" pitchFamily="34" charset="0"/>
              <a:buChar char="•"/>
            </a:pPr>
            <a:r>
              <a:rPr lang="lv-LV" sz="2000" dirty="0" smtClean="0"/>
              <a:t>Muzejā glabājas novada senlietas, mēbeles, tekstīlijas, fotoattēli, arheoloģiskajos izrakumos iegūti priekšmeti, mākslas darbi utt.   </a:t>
            </a:r>
          </a:p>
          <a:p>
            <a:r>
              <a:rPr lang="lv-LV" sz="2000" dirty="0" smtClean="0"/>
              <a:t> </a:t>
            </a:r>
          </a:p>
          <a:p>
            <a:pPr algn="just"/>
            <a:endParaRPr lang="lv-LV" sz="2400" dirty="0" smtClean="0"/>
          </a:p>
          <a:p>
            <a:pPr algn="just"/>
            <a:endParaRPr lang="lv-LV" sz="2400" dirty="0" smtClean="0"/>
          </a:p>
          <a:p>
            <a:pPr algn="just"/>
            <a:r>
              <a:rPr lang="lv-LV" sz="2400" dirty="0" smtClean="0"/>
              <a:t>Misija: </a:t>
            </a:r>
            <a:r>
              <a:rPr lang="lv-LV" sz="2000" b="1" dirty="0" smtClean="0"/>
              <a:t>Valmieras muzeja misija ir Valmieras pilsētas attīstības izpēte vēsturisko notikumu kontekstā, daudznacionālu </a:t>
            </a:r>
            <a:r>
              <a:rPr lang="lv-LV" sz="2000" b="1" u="sng" dirty="0" smtClean="0"/>
              <a:t>kultūrvēstures liecību vākšana</a:t>
            </a:r>
            <a:r>
              <a:rPr lang="lv-LV" sz="2000" b="1" dirty="0" smtClean="0"/>
              <a:t> no vissenākajiem laikiem līdz mūsu dienām, to </a:t>
            </a:r>
            <a:r>
              <a:rPr lang="lv-LV" sz="2000" b="1" u="sng" dirty="0" smtClean="0"/>
              <a:t>saglabāšana, pētīšana un popularizēšana</a:t>
            </a:r>
            <a:r>
              <a:rPr lang="lv-LV" sz="2000" b="1" dirty="0" smtClean="0"/>
              <a:t>. Muzejs izmanto daudzpusīgas darba formas, padarot kultūras mantojumu pieejamu plašai sabiedrībai, iekļaujoties Valmieras pilsētas un apkārtējo novadu sabiedriskajā un kultūras dzīvē, sniedzot ieguldījumu tolerantas un humānas vides veidošanā.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5980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Valmieras muzeja virzieni komunikācijā ar apmeklētāju: daži vizuāli piemēri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25588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IMG_3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5"/>
            <a:ext cx="49149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3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38600"/>
            <a:ext cx="3200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36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4038600"/>
            <a:ext cx="3200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MG_87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4038600"/>
            <a:ext cx="3200400" cy="2133600"/>
          </a:xfrm>
          <a:prstGeom prst="rect">
            <a:avLst/>
          </a:prstGeom>
        </p:spPr>
      </p:pic>
      <p:pic>
        <p:nvPicPr>
          <p:cNvPr id="13" name="Picture 12" descr="IMG_29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0"/>
            <a:ext cx="48768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04800" y="3429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Viduslaiku noskaņas, spēles, izklaides, amati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100_6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21945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0390.JPG"/>
          <p:cNvPicPr>
            <a:picLocks noChangeAspect="1"/>
          </p:cNvPicPr>
          <p:nvPr/>
        </p:nvPicPr>
        <p:blipFill>
          <a:blip r:embed="rId4" cstate="print"/>
          <a:srcRect b="1818"/>
          <a:stretch>
            <a:fillRect/>
          </a:stretch>
        </p:blipFill>
        <p:spPr>
          <a:xfrm>
            <a:off x="0" y="0"/>
            <a:ext cx="4191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35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200400"/>
            <a:ext cx="4762500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G_04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0"/>
            <a:ext cx="4114800" cy="2743200"/>
          </a:xfrm>
          <a:prstGeom prst="rect">
            <a:avLst/>
          </a:prstGeom>
        </p:spPr>
      </p:pic>
      <p:pic>
        <p:nvPicPr>
          <p:cNvPr id="12" name="Picture 11" descr="IMG_06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0"/>
            <a:ext cx="182880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819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Godi un gadskārtas, muzeja tradīciju kopa “Griezes”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00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Vēstures olimpiāde, 2013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6477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Radošā darbnīca Zinību dienā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MG_2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4577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G_2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971800"/>
            <a:ext cx="1981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2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0"/>
            <a:ext cx="44196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21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978400"/>
            <a:ext cx="2819400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21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2971800"/>
            <a:ext cx="25908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G_2232.JPG"/>
          <p:cNvPicPr>
            <a:picLocks noChangeAspect="1"/>
          </p:cNvPicPr>
          <p:nvPr/>
        </p:nvPicPr>
        <p:blipFill>
          <a:blip r:embed="rId8" cstate="print"/>
          <a:srcRect r="6122"/>
          <a:stretch>
            <a:fillRect/>
          </a:stretch>
        </p:blipFill>
        <p:spPr>
          <a:xfrm>
            <a:off x="228600" y="2971800"/>
            <a:ext cx="2897155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0" y="5943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Tematiskas vēsturiskās</a:t>
            </a:r>
          </a:p>
          <a:p>
            <a:r>
              <a:rPr lang="lv-LV" sz="2000" dirty="0" smtClean="0"/>
              <a:t> izstādes ar atraktīvu  atklāšanu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MG_4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57600" cy="2438400"/>
          </a:xfrm>
          <a:prstGeom prst="rect">
            <a:avLst/>
          </a:prstGeom>
        </p:spPr>
      </p:pic>
      <p:pic>
        <p:nvPicPr>
          <p:cNvPr id="4" name="Picture 3" descr="IMG_4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0"/>
            <a:ext cx="3771900" cy="2438400"/>
          </a:xfrm>
          <a:prstGeom prst="rect">
            <a:avLst/>
          </a:prstGeom>
        </p:spPr>
      </p:pic>
      <p:pic>
        <p:nvPicPr>
          <p:cNvPr id="5" name="Picture 4" descr="IMG_7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171700"/>
            <a:ext cx="3124200" cy="4686300"/>
          </a:xfrm>
          <a:prstGeom prst="rect">
            <a:avLst/>
          </a:prstGeom>
        </p:spPr>
      </p:pic>
      <p:pic>
        <p:nvPicPr>
          <p:cNvPr id="6" name="Picture 5" descr="IMG_76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48200"/>
            <a:ext cx="3314700" cy="2209800"/>
          </a:xfrm>
          <a:prstGeom prst="rect">
            <a:avLst/>
          </a:prstGeom>
        </p:spPr>
      </p:pic>
      <p:pic>
        <p:nvPicPr>
          <p:cNvPr id="7" name="Picture 6" descr="IMG_85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438400"/>
            <a:ext cx="3314700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7600" y="1676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Konferences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4267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Mākslas izstādes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56576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Globālas akcijas lokālā izpildījumā – “Zemes stunda”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IMG_8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29000" cy="2286000"/>
          </a:xfrm>
          <a:prstGeom prst="rect">
            <a:avLst/>
          </a:prstGeom>
        </p:spPr>
      </p:pic>
      <p:pic>
        <p:nvPicPr>
          <p:cNvPr id="5" name="Picture 4" descr="IMG_9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3429000" cy="2286000"/>
          </a:xfrm>
          <a:prstGeom prst="rect">
            <a:avLst/>
          </a:prstGeom>
        </p:spPr>
      </p:pic>
      <p:pic>
        <p:nvPicPr>
          <p:cNvPr id="6" name="Picture 5" descr="IMG_85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76200"/>
            <a:ext cx="4457700" cy="2971800"/>
          </a:xfrm>
          <a:prstGeom prst="rect">
            <a:avLst/>
          </a:prstGeom>
        </p:spPr>
      </p:pic>
      <p:pic>
        <p:nvPicPr>
          <p:cNvPr id="7" name="Picture 6" descr="IMG_87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657600"/>
            <a:ext cx="4457700" cy="2971800"/>
          </a:xfrm>
          <a:prstGeom prst="rect">
            <a:avLst/>
          </a:prstGeom>
        </p:spPr>
      </p:pic>
      <p:pic>
        <p:nvPicPr>
          <p:cNvPr id="8" name="Picture 7" descr="IMG_93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72000"/>
            <a:ext cx="3429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3200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Muzeju nakts, pilsētas svētki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zeja_naktij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4384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Valmieras muzeja </a:t>
            </a:r>
          </a:p>
          <a:p>
            <a:pPr algn="ctr"/>
            <a:r>
              <a:rPr lang="lv-LV" sz="2400" b="1" dirty="0" smtClean="0"/>
              <a:t>un </a:t>
            </a:r>
          </a:p>
          <a:p>
            <a:pPr algn="ctr"/>
            <a:r>
              <a:rPr lang="lv-LV" sz="2400" b="1" dirty="0" smtClean="0"/>
              <a:t>Valmieras integrētās bibliotēkas sadarbības perspektīvas tuvākajā nākotnē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33317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673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Alberts</dc:creator>
  <cp:lastModifiedBy>Alberts Rokpelnis</cp:lastModifiedBy>
  <cp:revision>38</cp:revision>
  <dcterms:created xsi:type="dcterms:W3CDTF">2014-10-01T13:01:09Z</dcterms:created>
  <dcterms:modified xsi:type="dcterms:W3CDTF">2014-10-07T09:05:14Z</dcterms:modified>
</cp:coreProperties>
</file>